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3" r:id="rId4"/>
    <p:sldId id="274" r:id="rId5"/>
    <p:sldId id="275" r:id="rId6"/>
    <p:sldId id="293" r:id="rId7"/>
    <p:sldId id="257" r:id="rId8"/>
    <p:sldId id="292" r:id="rId9"/>
    <p:sldId id="258" r:id="rId10"/>
    <p:sldId id="259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60" d="100"/>
          <a:sy n="60" d="100"/>
        </p:scale>
        <p:origin x="1460" y="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24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609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685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467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65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78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474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253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05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40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32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24AEB-6D45-49F2-9100-008B48284C69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F4839-516E-49C3-904F-C9BEC25FDB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56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Ramanujan Junction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Source: AMSP Problems</a:t>
            </a:r>
          </a:p>
          <a:p>
            <a:r>
              <a:rPr lang="en-GB" dirty="0"/>
              <a:t>Line Sketch 2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989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6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𝟗𝟓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𝟒𝟓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>
                        <a:latin typeface="Cambria Math"/>
                      </a:rPr>
                      <m:t>𝟏</m:t>
                    </m:r>
                    <m:r>
                      <a:rPr lang="en-GB" sz="2400" b="1" i="1" dirty="0" smtClean="0">
                        <a:latin typeface="Cambria Math"/>
                      </a:rPr>
                      <m:t>𝟏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𝟏𝟎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𝟗𝟏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𝟓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69442" y="5835085"/>
                <a:ext cx="497572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497572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823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𝟖𝟖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𝟒𝟒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</m:t>
                    </m:r>
                    <m:r>
                      <a:rPr lang="en-GB" sz="2400" b="1" i="1" dirty="0">
                        <a:latin typeface="Cambria Math"/>
                      </a:rPr>
                      <m:t>𝟏</m:t>
                    </m:r>
                    <m:r>
                      <a:rPr lang="en-GB" sz="2400" b="1" i="1" dirty="0" smtClean="0">
                        <a:latin typeface="Cambria Math"/>
                      </a:rPr>
                      <m:t>𝟎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𝟑𝟎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𝟏𝟎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𝟖𝟐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𝟕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511679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511679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7304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𝟖𝟏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𝟒𝟑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</m:t>
                    </m:r>
                    <m:r>
                      <a:rPr lang="en-GB" sz="2400" b="1" i="1" dirty="0" smtClean="0">
                        <a:latin typeface="Cambria Math"/>
                      </a:rPr>
                      <m:t>𝟑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𝟐𝟓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𝟕𝟑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𝟗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496996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496996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713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𝟕𝟒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𝟒𝟐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>
                        <a:latin typeface="Cambria Math"/>
                      </a:rPr>
                      <m:t>𝟏</m:t>
                    </m:r>
                    <m:r>
                      <a:rPr lang="en-GB" sz="2400" b="1" i="1" dirty="0" smtClean="0">
                        <a:latin typeface="Cambria Math"/>
                      </a:rPr>
                      <m:t>𝟏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𝟏𝟗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𝟔𝟒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525400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52540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197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𝟔𝟕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𝟒𝟏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𝟒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𝟑𝟐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𝟏𝟎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𝟓𝟓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504882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504882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151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𝟔𝟎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𝟒𝟎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>
                        <a:latin typeface="Cambria Math"/>
                      </a:rPr>
                      <m:t>𝟏</m:t>
                    </m:r>
                    <m:r>
                      <a:rPr lang="en-GB" sz="2400" b="1" i="1" dirty="0" smtClean="0">
                        <a:latin typeface="Cambria Math"/>
                      </a:rPr>
                      <m:t>𝟖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𝟑𝟒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𝟏𝟗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𝟒𝟔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𝟏𝟓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500072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𝐹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500072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355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𝟓𝟑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𝟑𝟗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>
                        <a:latin typeface="Cambria Math"/>
                      </a:rPr>
                      <m:t>𝟏</m:t>
                    </m:r>
                    <m:r>
                      <a:rPr lang="en-GB" sz="2400" b="1" i="1" dirty="0" smtClean="0">
                        <a:latin typeface="Cambria Math"/>
                      </a:rPr>
                      <m:t>𝟏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𝟐𝟖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𝟏𝟗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𝟑𝟕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𝟏𝟕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508216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𝐺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508216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2608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𝟗𝟓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𝟒𝟓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𝟒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𝟑𝟐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𝟏𝟎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𝟕𝟑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𝟗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538224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𝐻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538224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93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𝟗𝟓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𝟒𝟓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𝟐𝟓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𝟑𝟓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𝟐𝟖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𝟏𝟗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𝟖𝟐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𝟕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414088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𝐼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414088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976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3D0652B-0780-4834-AB69-2FF94076048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>
                        <a:latin typeface="Cambria Math"/>
                      </a:rPr>
                      <m:t>𝟏𝟎𝟐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𝟒𝟔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>
                        <a:latin typeface="Cambria Math"/>
                      </a:rPr>
                      <m:t>𝟏𝟖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𝟑𝟒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𝟏𝟗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𝟏𝟎𝟎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27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𝟖𝟖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𝟒𝟒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>
                        <a:latin typeface="Cambria Math"/>
                      </a:rPr>
                      <m:t>𝟏</m:t>
                    </m:r>
                    <m:r>
                      <a:rPr lang="en-GB" sz="2400" b="1" i="1" dirty="0" smtClean="0">
                        <a:latin typeface="Cambria Math"/>
                      </a:rPr>
                      <m:t>𝟖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𝟑𝟒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𝟐𝟓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𝟕𝟑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𝟗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411266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411266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925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𝟖𝟏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𝟒𝟑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</m:t>
                    </m:r>
                    <m:r>
                      <a:rPr lang="en-GB" sz="2400" b="1" i="1" dirty="0" smtClean="0">
                        <a:latin typeface="Cambria Math"/>
                      </a:rPr>
                      <m:t>𝟑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𝟏𝟎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𝟔𝟒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527387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𝐾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527387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955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𝟕𝟒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𝟒𝟐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</m:t>
                    </m:r>
                    <m:r>
                      <a:rPr lang="en-GB" sz="2400" b="1" i="1" dirty="0" smtClean="0">
                        <a:latin typeface="Cambria Math"/>
                      </a:rPr>
                      <m:t>𝟏𝟎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𝟑𝟎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𝟑𝟕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𝟏𝟕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𝟒𝟔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𝟏𝟓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464550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46455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272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𝟔𝟕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𝟒𝟏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</m:t>
                    </m:r>
                    <m:r>
                      <a:rPr lang="en-GB" sz="2400" b="1" i="1" dirty="0" smtClean="0">
                        <a:latin typeface="Cambria Math"/>
                      </a:rPr>
                      <m:t>𝟑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𝟐𝟓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𝟏𝟗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581377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𝑀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581377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14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𝟔𝟎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𝟒𝟎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𝟑𝟐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𝟑𝟔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𝟑𝟕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𝟏𝟕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𝟓𝟓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538096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538096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065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𝟓𝟑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𝟑𝟗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</m:t>
                    </m:r>
                    <m:r>
                      <a:rPr lang="en-GB" sz="2400" b="1" i="1" dirty="0" smtClean="0">
                        <a:latin typeface="Cambria Math"/>
                      </a:rPr>
                      <m:t>𝟑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𝟏𝟗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𝟒𝟔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𝟏𝟓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517256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517256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102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Where do the lines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945081"/>
                <a:ext cx="6419386" cy="523220"/>
              </a:xfrm>
              <a:prstGeom prst="rect">
                <a:avLst/>
              </a:prstGeom>
              <a:blipFill rotWithShape="1">
                <a:blip r:embed="rId2"/>
                <a:stretch>
                  <a:fillRect l="-1899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𝟖𝟖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𝟒𝟒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</m:t>
                    </m:r>
                    <m:r>
                      <a:rPr lang="en-GB" sz="2400" b="1" i="1" dirty="0" smtClean="0">
                        <a:latin typeface="Cambria Math"/>
                      </a:rPr>
                      <m:t>𝟑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𝟏𝟎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𝟒𝟔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𝟏𝟓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3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8062489" y="6022420"/>
            <a:ext cx="986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SIC_71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9442" y="5835085"/>
                <a:ext cx="498021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5835085"/>
                <a:ext cx="498021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2871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>
                        <a:latin typeface="Cambria Math"/>
                      </a:rPr>
                      <m:t>𝟏𝟎𝟐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𝟒𝟔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>
                        <a:latin typeface="Cambria Math"/>
                      </a:rPr>
                      <m:t>𝟏𝟖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𝟑𝟒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𝟏𝟗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𝟏𝟎𝟎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1459319"/>
                <a:ext cx="7079502" cy="4278094"/>
              </a:xfrm>
              <a:prstGeom prst="rect">
                <a:avLst/>
              </a:prstGeom>
              <a:blipFill rotWithShape="1">
                <a:blip r:embed="rId2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1347355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3991636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1199193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4842937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406905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1713305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7024711" y="5434975"/>
            <a:ext cx="1842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(Not to scale)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7557977" y="1996966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3749910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4718803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189186" y="3484179"/>
            <a:ext cx="8954814" cy="25855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2377505"/>
                <a:ext cx="8141396" cy="43561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Gradient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: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		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𝒎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GB" sz="28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𝟑𝟒</m:t>
                        </m:r>
                        <m:r>
                          <a:rPr lang="en-GB" sz="2800" b="1" i="1" smtClean="0">
                            <a:latin typeface="Cambria Math"/>
                          </a:rPr>
                          <m:t> −   </m:t>
                        </m:r>
                        <m:r>
                          <a:rPr lang="en-GB" sz="2800" b="1" i="1" smtClean="0">
                            <a:latin typeface="Cambria Math"/>
                          </a:rPr>
                          <m:t>𝟒𝟔</m:t>
                        </m:r>
                        <m:r>
                          <a:rPr lang="en-GB" sz="2800" b="1" i="1" smtClean="0">
                            <a:latin typeface="Cambria Math"/>
                          </a:rPr>
                          <m:t>  </m:t>
                        </m:r>
                      </m:num>
                      <m:den>
                        <m:r>
                          <a:rPr lang="en-GB" sz="2800" b="1" i="1" smtClean="0">
                            <a:latin typeface="Cambria Math"/>
                          </a:rPr>
                          <m:t>−</m:t>
                        </m:r>
                        <m:r>
                          <a:rPr lang="en-GB" sz="2800" b="1" i="1" smtClean="0">
                            <a:latin typeface="Cambria Math"/>
                          </a:rPr>
                          <m:t>𝟏𝟖</m:t>
                        </m:r>
                        <m:r>
                          <a:rPr lang="en-GB" sz="2800" b="1" i="1" smtClean="0">
                            <a:latin typeface="Cambria Math"/>
                          </a:rPr>
                          <m:t>  −(−</m:t>
                        </m:r>
                        <m:r>
                          <a:rPr lang="en-GB" sz="2800" b="1" i="1" smtClean="0">
                            <a:latin typeface="Cambria Math"/>
                          </a:rPr>
                          <m:t>𝟏𝟎𝟐</m:t>
                        </m:r>
                        <m:r>
                          <a:rPr lang="en-GB" sz="2800" b="1" i="1" smtClean="0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GB" sz="28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−</m:t>
                        </m:r>
                        <m:r>
                          <a:rPr lang="en-GB" sz="2800" b="1" i="1" smtClean="0">
                            <a:latin typeface="Cambria Math"/>
                          </a:rPr>
                          <m:t>𝟏𝟐</m:t>
                        </m:r>
                      </m:num>
                      <m:den>
                        <m:r>
                          <a:rPr lang="en-GB" sz="2800" b="1" i="1" smtClean="0">
                            <a:latin typeface="Cambria Math"/>
                          </a:rPr>
                          <m:t>𝟖𝟒</m:t>
                        </m:r>
                      </m:den>
                    </m:f>
                    <m:r>
                      <a:rPr lang="en-GB" sz="2800" b="1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GB" sz="2800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Equation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: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1" i="1" smtClean="0">
                            <a:latin typeface="Cambria Math"/>
                          </a:rPr>
                          <m:t>𝟑𝟒</m:t>
                        </m:r>
                      </m:e>
                    </m:d>
                    <m:r>
                      <a:rPr lang="en-GB" sz="2800" b="1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GB" sz="2800" b="1" i="1">
                            <a:latin typeface="Cambria Math"/>
                          </a:rPr>
                          <m:t>𝟕</m:t>
                        </m:r>
                      </m:den>
                    </m:f>
                    <m:d>
                      <m:d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1" i="1" smtClean="0">
                            <a:latin typeface="Cambria Math"/>
                          </a:rPr>
                          <m:t>−</m:t>
                        </m:r>
                        <m:r>
                          <a:rPr lang="en-GB" sz="2800" b="1" i="1" smtClean="0">
                            <a:latin typeface="Cambria Math"/>
                          </a:rPr>
                          <m:t>𝟏𝟖</m:t>
                        </m:r>
                      </m:e>
                    </m:d>
                    <m:r>
                      <a:rPr lang="en-GB" sz="2800" b="1" i="1" smtClean="0">
                        <a:latin typeface="Cambria Math"/>
                      </a:rPr>
                      <m:t>+</m:t>
                    </m:r>
                    <m:r>
                      <a:rPr lang="en-GB" sz="2800" b="1" i="1" smtClean="0">
                        <a:latin typeface="Cambria Math"/>
                      </a:rPr>
                      <m:t>𝒄</m:t>
                    </m:r>
                  </m:oMath>
                </a14:m>
                <a:endParaRPr lang="en-GB" sz="2800" b="1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		     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/>
                      </a:rPr>
                      <m:t>𝒄</m:t>
                    </m:r>
                    <m:r>
                      <a:rPr lang="en-GB" sz="2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𝟐𝟐𝟎</m:t>
                        </m:r>
                      </m:num>
                      <m:den>
                        <m:r>
                          <a:rPr lang="en-GB" sz="2800" b="1" i="1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 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/>
                      </a:rPr>
                      <m:t>𝒚</m:t>
                    </m:r>
                    <m:r>
                      <a:rPr lang="en-GB" sz="2800" b="1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GB" sz="2800" b="1" i="1"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en-GB" sz="2800" b="1" i="1" smtClean="0">
                        <a:latin typeface="Cambria Math"/>
                      </a:rPr>
                      <m:t>𝒙</m:t>
                    </m:r>
                    <m:r>
                      <a:rPr lang="en-GB" sz="2800" b="1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𝟐𝟐𝟎</m:t>
                        </m:r>
                      </m:num>
                      <m:den>
                        <m:r>
                          <a:rPr lang="en-GB" sz="2800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     or    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/>
                      </a:rPr>
                      <m:t>𝟕</m:t>
                    </m:r>
                    <m:r>
                      <a:rPr lang="en-GB" sz="2800" b="1" i="1" dirty="0" smtClean="0">
                        <a:latin typeface="Cambria Math"/>
                      </a:rPr>
                      <m:t>𝒚</m:t>
                    </m:r>
                    <m:r>
                      <a:rPr lang="en-GB" sz="2800" b="1" i="1" dirty="0" smtClean="0">
                        <a:latin typeface="Cambria Math"/>
                      </a:rPr>
                      <m:t>+</m:t>
                    </m:r>
                    <m:r>
                      <a:rPr lang="en-GB" sz="2800" b="1" i="1" dirty="0" smtClean="0">
                        <a:latin typeface="Cambria Math"/>
                      </a:rPr>
                      <m:t>𝒙</m:t>
                    </m:r>
                    <m:r>
                      <a:rPr lang="en-GB" sz="2800" b="1" i="1" dirty="0" smtClean="0">
                        <a:latin typeface="Cambria Math"/>
                      </a:rPr>
                      <m:t>=</m:t>
                    </m:r>
                    <m:r>
                      <a:rPr lang="en-GB" sz="2800" b="1" i="1" dirty="0" smtClean="0">
                        <a:latin typeface="Cambria Math"/>
                      </a:rPr>
                      <m:t>𝟐𝟐𝟎</m:t>
                    </m:r>
                  </m:oMath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2377505"/>
                <a:ext cx="8141396" cy="4356129"/>
              </a:xfrm>
              <a:prstGeom prst="rect">
                <a:avLst/>
              </a:prstGeom>
              <a:blipFill rotWithShape="1">
                <a:blip r:embed="rId5"/>
                <a:stretch>
                  <a:fillRect l="-1497" t="-1399" b="-8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6213526" y="2758966"/>
            <a:ext cx="2141428" cy="9909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633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21195" y="2704833"/>
                <a:ext cx="7079502" cy="427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>
                        <a:latin typeface="Cambria Math"/>
                      </a:rPr>
                      <m:t>𝟏𝟎𝟐</m:t>
                    </m:r>
                    <m:r>
                      <a:rPr lang="en-GB" sz="2400" b="1" i="1" dirty="0">
                        <a:latin typeface="Cambria Math"/>
                      </a:rPr>
                      <m:t>,</m:t>
                    </m:r>
                    <m:r>
                      <a:rPr lang="en-GB" sz="2400" b="1" i="1" dirty="0">
                        <a:latin typeface="Cambria Math"/>
                      </a:rPr>
                      <m:t>𝟒𝟔</m:t>
                    </m:r>
                    <m:r>
                      <a:rPr lang="en-GB" sz="2400" b="1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400" b="1" dirty="0"/>
                  <a:t>					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400" b="1" dirty="0"/>
                  <a:t>						</a:t>
                </a:r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</a:pPr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			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𝟏𝟗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𝟐𝟏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GB" sz="2400" b="1" dirty="0"/>
                  <a:t>	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/>
                      </a:rPr>
                      <m:t>(−</m:t>
                    </m:r>
                    <m:r>
                      <a:rPr lang="en-GB" sz="2400" b="1" i="1" dirty="0" smtClean="0">
                        <a:latin typeface="Cambria Math"/>
                      </a:rPr>
                      <m:t>𝟏𝟎𝟎</m:t>
                    </m:r>
                    <m:r>
                      <a:rPr lang="en-GB" sz="2400" b="1" i="1" dirty="0" smtClean="0">
                        <a:latin typeface="Cambria Math"/>
                      </a:rPr>
                      <m:t>,</m:t>
                    </m:r>
                    <m:r>
                      <a:rPr lang="en-GB" sz="2400" b="1" i="1" dirty="0" smtClean="0">
                        <a:latin typeface="Cambria Math"/>
                      </a:rPr>
                      <m:t>𝟑</m:t>
                    </m:r>
                    <m:r>
                      <a:rPr lang="en-GB" sz="2400" b="1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95" y="2704833"/>
                <a:ext cx="7079502" cy="4278094"/>
              </a:xfrm>
              <a:prstGeom prst="rect">
                <a:avLst/>
              </a:prstGeom>
              <a:blipFill>
                <a:blip r:embed="rId2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2387911"/>
            <a:ext cx="6629400" cy="63384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85800" y="5237150"/>
            <a:ext cx="7162800" cy="1342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ultiply 9"/>
          <p:cNvSpPr>
            <a:spLocks noChangeAspect="1"/>
          </p:cNvSpPr>
          <p:nvPr/>
        </p:nvSpPr>
        <p:spPr>
          <a:xfrm>
            <a:off x="1295400" y="2239749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ultiply 10"/>
          <p:cNvSpPr>
            <a:spLocks noChangeAspect="1"/>
          </p:cNvSpPr>
          <p:nvPr/>
        </p:nvSpPr>
        <p:spPr>
          <a:xfrm>
            <a:off x="1851601" y="6088451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>
            <a:spLocks noChangeAspect="1"/>
          </p:cNvSpPr>
          <p:nvPr/>
        </p:nvSpPr>
        <p:spPr>
          <a:xfrm>
            <a:off x="5994070" y="5314569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>
            <a:spLocks noChangeAspect="1"/>
          </p:cNvSpPr>
          <p:nvPr/>
        </p:nvSpPr>
        <p:spPr>
          <a:xfrm>
            <a:off x="6752112" y="2753861"/>
            <a:ext cx="438912" cy="438912"/>
          </a:xfrm>
          <a:prstGeom prst="mathMultiply">
            <a:avLst>
              <a:gd name="adj1" fmla="val 112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Connector 19"/>
          <p:cNvCxnSpPr/>
          <p:nvPr/>
        </p:nvCxnSpPr>
        <p:spPr>
          <a:xfrm>
            <a:off x="7557977" y="3037522"/>
            <a:ext cx="1593955" cy="15240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 noChangeAspect="1"/>
          </p:cNvCxnSpPr>
          <p:nvPr/>
        </p:nvCxnSpPr>
        <p:spPr>
          <a:xfrm flipV="1">
            <a:off x="7995984" y="4995424"/>
            <a:ext cx="1181866" cy="221490"/>
          </a:xfrm>
          <a:prstGeom prst="line">
            <a:avLst/>
          </a:prstGeom>
          <a:ln w="571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42" y="782563"/>
                <a:ext cx="641971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01118" y="5964317"/>
                <a:ext cx="641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800" b="1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800" b="1" i="1" dirty="0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800" b="1" i="1" dirty="0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118" y="5964317"/>
                <a:ext cx="641971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189186" y="930087"/>
            <a:ext cx="8954814" cy="25855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7512" y="958565"/>
                <a:ext cx="7503529" cy="43561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Gradient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: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		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𝒎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GB" sz="28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𝟐𝟏</m:t>
                        </m:r>
                        <m:r>
                          <a:rPr lang="en-GB" sz="2800" b="1" i="1" smtClean="0">
                            <a:latin typeface="Cambria Math"/>
                          </a:rPr>
                          <m:t>   −   </m:t>
                        </m:r>
                        <m:r>
                          <a:rPr lang="en-GB" sz="2800" b="1" i="1" smtClean="0">
                            <a:latin typeface="Cambria Math"/>
                          </a:rPr>
                          <m:t>𝟑</m:t>
                        </m:r>
                        <m:r>
                          <a:rPr lang="en-GB" sz="2800" b="1" i="1" smtClean="0">
                            <a:latin typeface="Cambria Math"/>
                          </a:rPr>
                          <m:t>      </m:t>
                        </m:r>
                      </m:num>
                      <m:den>
                        <m:r>
                          <a:rPr lang="en-GB" sz="2800" b="1" i="1" smtClean="0">
                            <a:latin typeface="Cambria Math"/>
                          </a:rPr>
                          <m:t>−</m:t>
                        </m:r>
                        <m:r>
                          <a:rPr lang="en-GB" sz="2800" b="1" i="1" smtClean="0">
                            <a:latin typeface="Cambria Math"/>
                          </a:rPr>
                          <m:t>𝟏𝟗</m:t>
                        </m:r>
                        <m:r>
                          <a:rPr lang="en-GB" sz="2800" b="1" i="1" smtClean="0">
                            <a:latin typeface="Cambria Math"/>
                          </a:rPr>
                          <m:t>  −(−</m:t>
                        </m:r>
                        <m:r>
                          <a:rPr lang="en-GB" sz="2800" b="1" i="1" smtClean="0">
                            <a:latin typeface="Cambria Math"/>
                          </a:rPr>
                          <m:t>𝟏𝟎𝟎</m:t>
                        </m:r>
                        <m:r>
                          <a:rPr lang="en-GB" sz="2800" b="1" i="1" smtClean="0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GB" sz="28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𝟏𝟖</m:t>
                        </m:r>
                      </m:num>
                      <m:den>
                        <m:r>
                          <a:rPr lang="en-GB" sz="2800" b="1" i="1" smtClean="0">
                            <a:latin typeface="Cambria Math"/>
                          </a:rPr>
                          <m:t>𝟖𝟏</m:t>
                        </m:r>
                      </m:den>
                    </m:f>
                    <m:r>
                      <a:rPr lang="en-GB" sz="28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GB" sz="2800" b="1" i="1" smtClean="0"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Equation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:</a:t>
                </a: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	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1" i="1" smtClean="0">
                            <a:latin typeface="Cambria Math"/>
                          </a:rPr>
                          <m:t>𝟐𝟏</m:t>
                        </m:r>
                      </m:e>
                    </m:d>
                    <m:r>
                      <a:rPr lang="en-GB" sz="2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GB" sz="2800" b="1" i="1" smtClean="0">
                            <a:latin typeface="Cambria Math"/>
                          </a:rPr>
                          <m:t>𝟗</m:t>
                        </m:r>
                      </m:den>
                    </m:f>
                    <m:d>
                      <m:d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1" i="1" smtClean="0">
                            <a:latin typeface="Cambria Math"/>
                          </a:rPr>
                          <m:t>−</m:t>
                        </m:r>
                        <m:r>
                          <a:rPr lang="en-GB" sz="2800" b="1" i="1" smtClean="0">
                            <a:latin typeface="Cambria Math"/>
                          </a:rPr>
                          <m:t>𝟏𝟗</m:t>
                        </m:r>
                      </m:e>
                    </m:d>
                    <m:r>
                      <a:rPr lang="en-GB" sz="2800" b="1" i="1" smtClean="0">
                        <a:latin typeface="Cambria Math"/>
                      </a:rPr>
                      <m:t>+</m:t>
                    </m:r>
                    <m:r>
                      <a:rPr lang="en-GB" sz="2800" b="1" i="1" smtClean="0">
                        <a:latin typeface="Cambria Math"/>
                      </a:rPr>
                      <m:t>𝒄</m:t>
                    </m:r>
                  </m:oMath>
                </a14:m>
                <a:endParaRPr lang="en-GB" sz="2800" b="1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		     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/>
                      </a:rPr>
                      <m:t>𝒄</m:t>
                    </m:r>
                    <m:r>
                      <a:rPr lang="en-GB" sz="2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𝟐𝟐𝟕</m:t>
                        </m:r>
                      </m:num>
                      <m:den>
                        <m:r>
                          <a:rPr lang="en-GB" sz="2800" b="1" i="1" smtClean="0"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 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/>
                      </a:rPr>
                      <m:t>𝒚</m:t>
                    </m:r>
                    <m:r>
                      <a:rPr lang="en-GB" sz="2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GB" sz="2800" b="1" i="1" smtClean="0">
                            <a:latin typeface="Cambria Math"/>
                          </a:rPr>
                          <m:t>𝟗</m:t>
                        </m:r>
                      </m:den>
                    </m:f>
                    <m:r>
                      <a:rPr lang="en-GB" sz="2800" b="1" i="1" smtClean="0">
                        <a:latin typeface="Cambria Math"/>
                      </a:rPr>
                      <m:t>𝒙</m:t>
                    </m:r>
                    <m:r>
                      <a:rPr lang="en-GB" sz="2800" b="1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latin typeface="Cambria Math"/>
                          </a:rPr>
                          <m:t>𝟐𝟐𝟕</m:t>
                        </m:r>
                      </m:num>
                      <m:den>
                        <m:r>
                          <a:rPr lang="en-GB" sz="2800" b="1" i="1" smtClean="0"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     or    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/>
                      </a:rPr>
                      <m:t>𝟗</m:t>
                    </m:r>
                    <m:r>
                      <a:rPr lang="en-GB" sz="2800" b="1" i="1" dirty="0" smtClean="0">
                        <a:latin typeface="Cambria Math"/>
                      </a:rPr>
                      <m:t>𝒚</m:t>
                    </m:r>
                    <m:r>
                      <a:rPr lang="en-GB" sz="2800" b="1" i="1" dirty="0" smtClean="0">
                        <a:latin typeface="Cambria Math"/>
                      </a:rPr>
                      <m:t>−</m:t>
                    </m:r>
                    <m:r>
                      <a:rPr lang="en-GB" sz="2800" b="1" i="1" dirty="0" smtClean="0">
                        <a:latin typeface="Cambria Math"/>
                      </a:rPr>
                      <m:t>𝟐</m:t>
                    </m:r>
                    <m:r>
                      <a:rPr lang="en-GB" sz="2800" b="1" i="1" dirty="0" smtClean="0">
                        <a:latin typeface="Cambria Math"/>
                      </a:rPr>
                      <m:t>𝒙</m:t>
                    </m:r>
                    <m:r>
                      <a:rPr lang="en-GB" sz="2800" b="1" i="1" dirty="0" smtClean="0">
                        <a:latin typeface="Cambria Math"/>
                      </a:rPr>
                      <m:t>=</m:t>
                    </m:r>
                    <m:r>
                      <a:rPr lang="en-GB" sz="2800" b="1" i="1" dirty="0" smtClean="0">
                        <a:latin typeface="Cambria Math"/>
                      </a:rPr>
                      <m:t>𝟐𝟐𝟕</m:t>
                    </m:r>
                  </m:oMath>
                </a14:m>
                <a:endParaRPr lang="en-GB" sz="28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12" y="958565"/>
                <a:ext cx="7503529" cy="4356129"/>
              </a:xfrm>
              <a:prstGeom prst="rect">
                <a:avLst/>
              </a:prstGeom>
              <a:blipFill rotWithShape="1">
                <a:blip r:embed="rId5"/>
                <a:stretch>
                  <a:fillRect l="-1625" t="-1399" b="-9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6213526" y="1276962"/>
            <a:ext cx="2141428" cy="9909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767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59490" y="800905"/>
                <a:ext cx="9033627" cy="59093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800" dirty="0">
                    <a:latin typeface="Comic Sans MS" panose="030F0702030302020204" pitchFamily="66" charset="0"/>
                  </a:rPr>
                  <a:t>Where do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 smtClean="0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8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800" b="1" i="1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sz="2800" b="1" i="1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cross?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dirty="0">
                    <a:latin typeface="Comic Sans MS" panose="030F0702030302020204" pitchFamily="66" charset="0"/>
                  </a:rPr>
                  <a:t>Solve the simultaneous equations: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b="1" dirty="0"/>
                  <a:t>	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/>
                      </a:rPr>
                      <m:t>𝟕</m:t>
                    </m:r>
                    <m:r>
                      <a:rPr lang="en-GB" sz="2800" b="1" i="1" dirty="0">
                        <a:latin typeface="Cambria Math"/>
                      </a:rPr>
                      <m:t>𝒚</m:t>
                    </m:r>
                    <m:r>
                      <a:rPr lang="en-GB" sz="2800" b="1" i="1" dirty="0" smtClean="0">
                        <a:latin typeface="Cambria Math"/>
                      </a:rPr>
                      <m:t>+  </m:t>
                    </m:r>
                    <m:r>
                      <a:rPr lang="en-GB" sz="2800" b="1" i="1" dirty="0">
                        <a:latin typeface="Cambria Math"/>
                      </a:rPr>
                      <m:t>𝒙</m:t>
                    </m:r>
                    <m:r>
                      <a:rPr lang="en-GB" sz="2800" b="1" i="1" dirty="0" smtClean="0">
                        <a:latin typeface="Cambria Math"/>
                      </a:rPr>
                      <m:t> </m:t>
                    </m:r>
                    <m:r>
                      <a:rPr lang="en-GB" sz="2800" b="1" i="1" dirty="0">
                        <a:latin typeface="Cambria Math"/>
                      </a:rPr>
                      <m:t>=</m:t>
                    </m:r>
                    <m:r>
                      <a:rPr lang="en-GB" sz="2800" b="1" i="1" dirty="0">
                        <a:latin typeface="Cambria Math"/>
                      </a:rPr>
                      <m:t>𝟐𝟐𝟎</m:t>
                    </m:r>
                  </m:oMath>
                </a14:m>
                <a:r>
                  <a:rPr lang="en-GB" sz="2800" b="1" dirty="0">
                    <a:latin typeface="Comic Sans MS" panose="030F0702030302020204" pitchFamily="66" charset="0"/>
                  </a:rPr>
                  <a:t>		</a:t>
                </a:r>
                <a:r>
                  <a:rPr lang="en-GB" sz="2000" b="1" dirty="0">
                    <a:latin typeface="Comic Sans MS" panose="030F0702030302020204" pitchFamily="66" charset="0"/>
                  </a:rPr>
                  <a:t>(1)</a:t>
                </a:r>
                <a:endParaRPr lang="en-GB" sz="28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800" b="1" dirty="0"/>
                  <a:t>	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/>
                      </a:rPr>
                      <m:t>𝟗</m:t>
                    </m:r>
                    <m:r>
                      <a:rPr lang="en-GB" sz="2800" b="1" i="1" dirty="0" smtClean="0">
                        <a:latin typeface="Cambria Math"/>
                      </a:rPr>
                      <m:t>𝒚</m:t>
                    </m:r>
                    <m:r>
                      <a:rPr lang="en-GB" sz="2800" b="1" i="1" dirty="0" smtClean="0">
                        <a:latin typeface="Cambria Math"/>
                      </a:rPr>
                      <m:t>−</m:t>
                    </m:r>
                    <m:r>
                      <a:rPr lang="en-GB" sz="2800" b="1" i="1" dirty="0" smtClean="0">
                        <a:latin typeface="Cambria Math"/>
                      </a:rPr>
                      <m:t>𝟐</m:t>
                    </m:r>
                    <m:r>
                      <a:rPr lang="en-GB" sz="2800" b="1" i="1" dirty="0" smtClean="0">
                        <a:latin typeface="Cambria Math"/>
                      </a:rPr>
                      <m:t>𝒙</m:t>
                    </m:r>
                    <m:r>
                      <a:rPr lang="en-GB" sz="2800" b="1" i="1" dirty="0" smtClean="0">
                        <a:latin typeface="Cambria Math"/>
                      </a:rPr>
                      <m:t>=</m:t>
                    </m:r>
                    <m:r>
                      <a:rPr lang="en-GB" sz="2800" b="1" i="1" dirty="0" smtClean="0">
                        <a:latin typeface="Cambria Math"/>
                      </a:rPr>
                      <m:t>𝟐𝟐𝟕</m:t>
                    </m:r>
                  </m:oMath>
                </a14:m>
                <a:r>
                  <a:rPr lang="en-GB" sz="2800" b="1" dirty="0">
                    <a:latin typeface="Comic Sans MS" panose="030F0702030302020204" pitchFamily="66" charset="0"/>
                  </a:rPr>
                  <a:t>		</a:t>
                </a:r>
                <a:r>
                  <a:rPr lang="en-GB" sz="2000" b="1" dirty="0">
                    <a:latin typeface="Comic Sans MS" panose="030F0702030302020204" pitchFamily="66" charset="0"/>
                  </a:rPr>
                  <a:t>(2)</a:t>
                </a:r>
                <a:endParaRPr lang="en-GB" sz="24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800" b="1" dirty="0"/>
                  <a:t>	</a:t>
                </a:r>
                <a14:m>
                  <m:oMath xmlns:m="http://schemas.openxmlformats.org/officeDocument/2006/math">
                    <m:r>
                      <a:rPr lang="en-GB" sz="2800" b="1" i="0" dirty="0" smtClean="0">
                        <a:latin typeface="Cambria Math"/>
                      </a:rPr>
                      <m:t>𝟐𝟑</m:t>
                    </m:r>
                    <m:r>
                      <a:rPr lang="en-GB" sz="2800" b="1" i="1" dirty="0">
                        <a:latin typeface="Cambria Math"/>
                      </a:rPr>
                      <m:t>𝒚</m:t>
                    </m:r>
                    <m:r>
                      <a:rPr lang="en-GB" sz="2800" b="1" i="1" dirty="0" smtClean="0">
                        <a:latin typeface="Cambria Math"/>
                      </a:rPr>
                      <m:t>        </m:t>
                    </m:r>
                    <m:r>
                      <a:rPr lang="en-GB" sz="2800" b="1" i="1" dirty="0">
                        <a:latin typeface="Cambria Math"/>
                      </a:rPr>
                      <m:t>=</m:t>
                    </m:r>
                    <m:r>
                      <a:rPr lang="en-GB" sz="2800" b="1" i="1" dirty="0" smtClean="0">
                        <a:latin typeface="Cambria Math"/>
                      </a:rPr>
                      <m:t>𝟔𝟔𝟕</m:t>
                    </m:r>
                  </m:oMath>
                </a14:m>
                <a:r>
                  <a:rPr lang="en-GB" sz="2800" b="1" dirty="0">
                    <a:latin typeface="Comic Sans MS" panose="030F0702030302020204" pitchFamily="66" charset="0"/>
                  </a:rPr>
                  <a:t>		</a:t>
                </a:r>
                <a:r>
                  <a:rPr lang="en-GB" sz="2000" b="1" dirty="0">
                    <a:latin typeface="Comic Sans MS" panose="030F0702030302020204" pitchFamily="66" charset="0"/>
                  </a:rPr>
                  <a:t>2(1)+(2)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sz="2800" b="1" dirty="0"/>
                  <a:t>		  </a:t>
                </a:r>
                <a14:m>
                  <m:oMath xmlns:m="http://schemas.openxmlformats.org/officeDocument/2006/math">
                    <m:r>
                      <a:rPr lang="en-GB" sz="2800" b="1" i="1" dirty="0">
                        <a:latin typeface="Cambria Math"/>
                      </a:rPr>
                      <m:t>𝒚</m:t>
                    </m:r>
                    <m:r>
                      <a:rPr lang="en-GB" sz="2800" b="1" i="1" dirty="0">
                        <a:latin typeface="Cambria Math"/>
                      </a:rPr>
                      <m:t>=</m:t>
                    </m:r>
                    <m:r>
                      <a:rPr lang="en-GB" sz="2800" b="1" i="1" dirty="0">
                        <a:latin typeface="Cambria Math"/>
                      </a:rPr>
                      <m:t>𝟐𝟗</m:t>
                    </m:r>
                  </m:oMath>
                </a14:m>
                <a:endParaRPr lang="en-GB" sz="28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800" b="1" dirty="0"/>
                  <a:t>     </a:t>
                </a:r>
                <a14:m>
                  <m:oMath xmlns:m="http://schemas.openxmlformats.org/officeDocument/2006/math">
                    <m:r>
                      <a:rPr lang="en-GB" sz="2800" b="1" i="1" dirty="0">
                        <a:latin typeface="Cambria Math"/>
                      </a:rPr>
                      <m:t>𝟕</m:t>
                    </m:r>
                    <m:d>
                      <m:dPr>
                        <m:ctrlPr>
                          <a:rPr lang="en-GB" sz="28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1" i="1" dirty="0" smtClean="0">
                            <a:latin typeface="Cambria Math"/>
                          </a:rPr>
                          <m:t>𝟐𝟗</m:t>
                        </m:r>
                      </m:e>
                    </m:d>
                    <m:r>
                      <a:rPr lang="en-GB" sz="2800" b="1" i="1" dirty="0">
                        <a:latin typeface="Cambria Math"/>
                      </a:rPr>
                      <m:t>+  </m:t>
                    </m:r>
                    <m:r>
                      <a:rPr lang="en-GB" sz="2800" b="1" i="1" dirty="0">
                        <a:latin typeface="Cambria Math"/>
                      </a:rPr>
                      <m:t>𝒙</m:t>
                    </m:r>
                    <m:r>
                      <a:rPr lang="en-GB" sz="2800" b="1" i="1" dirty="0">
                        <a:latin typeface="Cambria Math"/>
                      </a:rPr>
                      <m:t> =</m:t>
                    </m:r>
                    <m:r>
                      <a:rPr lang="en-GB" sz="2800" b="1" i="1" dirty="0">
                        <a:latin typeface="Cambria Math"/>
                      </a:rPr>
                      <m:t>𝟐𝟐𝟎</m:t>
                    </m:r>
                  </m:oMath>
                </a14:m>
                <a:r>
                  <a:rPr lang="en-GB" sz="2800" b="1" dirty="0">
                    <a:latin typeface="Comic Sans MS" panose="030F0702030302020204" pitchFamily="66" charset="0"/>
                  </a:rPr>
                  <a:t>		</a:t>
                </a:r>
                <a:r>
                  <a:rPr lang="en-GB" sz="2000" b="1" dirty="0">
                    <a:latin typeface="Comic Sans MS" panose="030F0702030302020204" pitchFamily="66" charset="0"/>
                  </a:rPr>
                  <a:t>(1)</a:t>
                </a:r>
                <a:endParaRPr lang="en-GB" sz="28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800" b="1" dirty="0"/>
                  <a:t>		 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/>
                      </a:rPr>
                      <m:t>𝒙</m:t>
                    </m:r>
                    <m:r>
                      <a:rPr lang="en-GB" sz="2800" b="1" i="1" dirty="0">
                        <a:latin typeface="Cambria Math"/>
                      </a:rPr>
                      <m:t>=</m:t>
                    </m:r>
                    <m:r>
                      <a:rPr lang="en-GB" sz="2800" b="1" i="1" dirty="0" smtClean="0">
                        <a:latin typeface="Cambria Math"/>
                      </a:rPr>
                      <m:t>𝟏𝟕</m:t>
                    </m:r>
                  </m:oMath>
                </a14:m>
                <a:endParaRPr lang="en-GB" sz="2800" b="1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800" dirty="0">
                    <a:latin typeface="Comic Sans MS" panose="030F0702030302020204" pitchFamily="66" charset="0"/>
                  </a:rPr>
                  <a:t>The lines cross at </a:t>
                </a:r>
                <a:r>
                  <a:rPr lang="en-GB" sz="2800" b="1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1" i="1" smtClean="0">
                            <a:latin typeface="Cambria Math"/>
                          </a:rPr>
                          <m:t>𝟏𝟕</m:t>
                        </m:r>
                        <m:r>
                          <a:rPr lang="en-GB" sz="2800" b="1" i="1" smtClean="0">
                            <a:latin typeface="Cambria Math"/>
                          </a:rPr>
                          <m:t>,</m:t>
                        </m:r>
                        <m:r>
                          <a:rPr lang="en-GB" sz="2800" b="1" i="1" smtClean="0">
                            <a:latin typeface="Cambria Math"/>
                          </a:rPr>
                          <m:t>𝟐𝟗</m:t>
                        </m:r>
                      </m:e>
                    </m:d>
                  </m:oMath>
                </a14:m>
                <a:r>
                  <a:rPr lang="en-GB" sz="2800" b="1" dirty="0">
                    <a:latin typeface="Comic Sans MS" panose="030F0702030302020204" pitchFamily="66" charset="0"/>
                  </a:rPr>
                  <a:t>  </a:t>
                </a:r>
                <a:r>
                  <a:rPr lang="en-GB" sz="2400" dirty="0">
                    <a:latin typeface="Comic Sans MS" panose="030F0702030302020204" pitchFamily="66" charset="0"/>
                  </a:rPr>
                  <a:t>(check back into </a:t>
                </a:r>
                <a:r>
                  <a:rPr lang="en-GB" sz="2000" dirty="0">
                    <a:latin typeface="Comic Sans MS" panose="030F0702030302020204" pitchFamily="66" charset="0"/>
                  </a:rPr>
                  <a:t>(1)</a:t>
                </a:r>
                <a:r>
                  <a:rPr lang="en-GB" sz="2400" dirty="0">
                    <a:latin typeface="Comic Sans MS" panose="030F0702030302020204" pitchFamily="66" charset="0"/>
                  </a:rPr>
                  <a:t> and </a:t>
                </a:r>
                <a:r>
                  <a:rPr lang="en-GB" sz="2000" dirty="0">
                    <a:latin typeface="Comic Sans MS" panose="030F0702030302020204" pitchFamily="66" charset="0"/>
                  </a:rPr>
                  <a:t>(2)</a:t>
                </a:r>
                <a:r>
                  <a:rPr lang="en-GB" sz="2400" dirty="0">
                    <a:latin typeface="Comic Sans MS" panose="030F0702030302020204" pitchFamily="66" charset="0"/>
                  </a:rPr>
                  <a:t>)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490" y="800905"/>
                <a:ext cx="9033627" cy="5909310"/>
              </a:xfrm>
              <a:prstGeom prst="rect">
                <a:avLst/>
              </a:prstGeom>
              <a:blipFill rotWithShape="1">
                <a:blip r:embed="rId2"/>
                <a:stretch>
                  <a:fillRect l="-1350" b="-7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Ramanujan Junction</a:t>
            </a:r>
            <a:endParaRPr lang="en-GB" sz="3600" dirty="0"/>
          </a:p>
        </p:txBody>
      </p:sp>
      <p:sp>
        <p:nvSpPr>
          <p:cNvPr id="8" name="Rectangle 7"/>
          <p:cNvSpPr/>
          <p:nvPr/>
        </p:nvSpPr>
        <p:spPr>
          <a:xfrm>
            <a:off x="4934607" y="6022428"/>
            <a:ext cx="4209393" cy="6877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5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A52F5E2-8EE8-426A-A7C0-2B61494F58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7" y="1596931"/>
            <a:ext cx="9042865" cy="3664138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1CA9F95-DADE-40CD-953C-43C6E71B3F07}"/>
              </a:ext>
            </a:extLst>
          </p:cNvPr>
          <p:cNvCxnSpPr>
            <a:cxnSpLocks/>
          </p:cNvCxnSpPr>
          <p:nvPr/>
        </p:nvCxnSpPr>
        <p:spPr>
          <a:xfrm flipV="1">
            <a:off x="6943060" y="1424763"/>
            <a:ext cx="0" cy="3912782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6299786-E63D-4D7F-8D2C-D4C1BE60270E}"/>
              </a:ext>
            </a:extLst>
          </p:cNvPr>
          <p:cNvCxnSpPr>
            <a:cxnSpLocks/>
          </p:cNvCxnSpPr>
          <p:nvPr/>
        </p:nvCxnSpPr>
        <p:spPr>
          <a:xfrm>
            <a:off x="50567" y="5117805"/>
            <a:ext cx="9093433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1610A76-CCAC-4155-B0B8-C8BA73164979}"/>
                  </a:ext>
                </a:extLst>
              </p:cNvPr>
              <p:cNvSpPr txBox="1"/>
              <p:nvPr/>
            </p:nvSpPr>
            <p:spPr>
              <a:xfrm>
                <a:off x="6505120" y="1135266"/>
                <a:ext cx="4379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1610A76-CCAC-4155-B0B8-C8BA731649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5120" y="1135266"/>
                <a:ext cx="437940" cy="461665"/>
              </a:xfrm>
              <a:prstGeom prst="rect">
                <a:avLst/>
              </a:prstGeom>
              <a:blipFill>
                <a:blip r:embed="rId3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089F737-09C0-4EA3-B10D-26E62FCECB7A}"/>
                  </a:ext>
                </a:extLst>
              </p:cNvPr>
              <p:cNvSpPr txBox="1"/>
              <p:nvPr/>
            </p:nvSpPr>
            <p:spPr>
              <a:xfrm>
                <a:off x="8665405" y="4656140"/>
                <a:ext cx="4315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089F737-09C0-4EA3-B10D-26E62FCECB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5405" y="4656140"/>
                <a:ext cx="431528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8062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396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1" i="1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b="1" i="1"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1" i="1"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GB" b="1" i="1"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are the same for everybody</a:t>
                </a:r>
                <a:br>
                  <a:rPr lang="en-GB" dirty="0">
                    <a:latin typeface="Comic Sans MS" panose="030F0702030302020204" pitchFamily="66" charset="0"/>
                  </a:rPr>
                </a:br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They just have different coordinates</a:t>
                </a:r>
                <a:br>
                  <a:rPr lang="en-GB" dirty="0">
                    <a:latin typeface="Comic Sans MS" panose="030F0702030302020204" pitchFamily="66" charset="0"/>
                  </a:rPr>
                </a:br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Of course, 1729 is the Ramanujan number – the smallest number that is the sum of two cubes in two different ways: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e>
                      <m:sup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  <m:sup>
                        <m:r>
                          <a:rPr lang="en-GB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(and the number of a taxi).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5737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417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1751</TotalTime>
  <Words>1403</Words>
  <Application>Microsoft Office PowerPoint</Application>
  <PresentationFormat>On-screen Show (4:3)</PresentationFormat>
  <Paragraphs>293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Bradley Hand ITC</vt:lpstr>
      <vt:lpstr>Calibri</vt:lpstr>
      <vt:lpstr>Cambria Math</vt:lpstr>
      <vt:lpstr>Comic Sans MS</vt:lpstr>
      <vt:lpstr>Office Theme</vt:lpstr>
      <vt:lpstr>Ramanujan Junction</vt:lpstr>
      <vt:lpstr>Ramanujan Junction</vt:lpstr>
      <vt:lpstr>Ramanujan Junction</vt:lpstr>
      <vt:lpstr>Ramanujan Junction</vt:lpstr>
      <vt:lpstr>Ramanujan Junction</vt:lpstr>
      <vt:lpstr>PowerPoint Presentation</vt:lpstr>
      <vt:lpstr>PowerPoint Presentation</vt:lpstr>
      <vt:lpstr>NOTE TO TEACHER</vt:lpstr>
      <vt:lpstr>PowerPoint Presentation</vt:lpstr>
      <vt:lpstr>RESOURCES</vt:lpstr>
      <vt:lpstr>Ramanujan Junction</vt:lpstr>
      <vt:lpstr>Ramanujan Junction</vt:lpstr>
      <vt:lpstr>Ramanujan Junction</vt:lpstr>
      <vt:lpstr>Ramanujan Junction</vt:lpstr>
      <vt:lpstr>Ramanujan Junction</vt:lpstr>
      <vt:lpstr>Ramanujan Junction</vt:lpstr>
      <vt:lpstr>Ramanujan Junction</vt:lpstr>
      <vt:lpstr>Ramanujan Junction</vt:lpstr>
      <vt:lpstr>Ramanujan Junction</vt:lpstr>
      <vt:lpstr>Ramanujan Junction</vt:lpstr>
      <vt:lpstr>Ramanujan Junction</vt:lpstr>
      <vt:lpstr>Ramanujan Junction</vt:lpstr>
      <vt:lpstr>Ramanujan Junction</vt:lpstr>
      <vt:lpstr>Ramanujan Junction</vt:lpstr>
      <vt:lpstr>Ramanujan Junction</vt:lpstr>
      <vt:lpstr>Ramanujan Junction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 500</dc:title>
  <dc:creator>John</dc:creator>
  <cp:lastModifiedBy>John Burke</cp:lastModifiedBy>
  <cp:revision>61</cp:revision>
  <cp:lastPrinted>2018-10-10T13:59:31Z</cp:lastPrinted>
  <dcterms:created xsi:type="dcterms:W3CDTF">2017-10-22T06:34:42Z</dcterms:created>
  <dcterms:modified xsi:type="dcterms:W3CDTF">2020-11-27T21:29:37Z</dcterms:modified>
</cp:coreProperties>
</file>